
<file path=[Content_Types].xml><?xml version="1.0" encoding="utf-8"?>
<Types xmlns="http://schemas.openxmlformats.org/package/2006/content-types">
  <Default Extension="xml" ContentType="application/xml"/>
  <Default Extension="wmv" ContentType="video/x-ms-wmv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75" r:id="rId3"/>
    <p:sldId id="303" r:id="rId4"/>
    <p:sldId id="304" r:id="rId5"/>
    <p:sldId id="305" r:id="rId6"/>
    <p:sldId id="306" r:id="rId7"/>
    <p:sldId id="311" r:id="rId8"/>
    <p:sldId id="307" r:id="rId9"/>
    <p:sldId id="308" r:id="rId10"/>
    <p:sldId id="317" r:id="rId11"/>
    <p:sldId id="310" r:id="rId12"/>
    <p:sldId id="312" r:id="rId13"/>
    <p:sldId id="313" r:id="rId14"/>
    <p:sldId id="314" r:id="rId15"/>
    <p:sldId id="315" r:id="rId16"/>
    <p:sldId id="316" r:id="rId17"/>
    <p:sldId id="318" r:id="rId18"/>
    <p:sldId id="319" r:id="rId19"/>
    <p:sldId id="320" r:id="rId20"/>
    <p:sldId id="321" r:id="rId21"/>
    <p:sldId id="322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30" autoAdjust="0"/>
    <p:restoredTop sz="93110" autoAdjust="0"/>
  </p:normalViewPr>
  <p:slideViewPr>
    <p:cSldViewPr>
      <p:cViewPr varScale="1">
        <p:scale>
          <a:sx n="120" d="100"/>
          <a:sy n="120" d="100"/>
        </p:scale>
        <p:origin x="52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C303A-93A0-4BD9-9FDD-CCF5453CA835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211EB-59DA-4DB4-9A55-B2E0F6EC27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55000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742318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12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22903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495633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77393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96351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16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335119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17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709195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18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51337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19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203436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20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83578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345328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67568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131036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367190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6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833169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7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35090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8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51745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9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457190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10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69439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745315" y="1847414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65"/>
          </p:nvPr>
        </p:nvSpPr>
        <p:spPr>
          <a:xfrm>
            <a:off x="2780639" y="1885950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66"/>
          </p:nvPr>
        </p:nvSpPr>
        <p:spPr>
          <a:xfrm>
            <a:off x="4800600" y="1885950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7" name="Picture Placeholder 21"/>
          <p:cNvSpPr>
            <a:spLocks noGrp="1"/>
          </p:cNvSpPr>
          <p:nvPr>
            <p:ph type="pic" sz="quarter" idx="67"/>
          </p:nvPr>
        </p:nvSpPr>
        <p:spPr>
          <a:xfrm>
            <a:off x="6866088" y="1885950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684213" y="39433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2728770" y="39433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70"/>
          </p:nvPr>
        </p:nvSpPr>
        <p:spPr>
          <a:xfrm>
            <a:off x="684215" y="3414712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136DEE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71"/>
          </p:nvPr>
        </p:nvSpPr>
        <p:spPr>
          <a:xfrm>
            <a:off x="684212" y="3594101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72"/>
          </p:nvPr>
        </p:nvSpPr>
        <p:spPr>
          <a:xfrm>
            <a:off x="2741615" y="3409951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136DEE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73"/>
          </p:nvPr>
        </p:nvSpPr>
        <p:spPr>
          <a:xfrm>
            <a:off x="2741612" y="3589339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74"/>
          </p:nvPr>
        </p:nvSpPr>
        <p:spPr>
          <a:xfrm>
            <a:off x="4800600" y="39433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75"/>
          </p:nvPr>
        </p:nvSpPr>
        <p:spPr>
          <a:xfrm>
            <a:off x="4813445" y="3409951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136DEE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76"/>
          </p:nvPr>
        </p:nvSpPr>
        <p:spPr>
          <a:xfrm>
            <a:off x="4813442" y="3589339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77"/>
          </p:nvPr>
        </p:nvSpPr>
        <p:spPr>
          <a:xfrm>
            <a:off x="6919770" y="39433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78"/>
          </p:nvPr>
        </p:nvSpPr>
        <p:spPr>
          <a:xfrm>
            <a:off x="6932615" y="3409951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136DEE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79"/>
          </p:nvPr>
        </p:nvSpPr>
        <p:spPr>
          <a:xfrm>
            <a:off x="6932612" y="3589339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8396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989964" y="16573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990282" y="21907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990600" y="28003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990600" y="33337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990600" y="38671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81282" y="16573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81600" y="21907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81600" y="28003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81600" y="33337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81600" y="386715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64456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6255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2887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286000" y="1885950"/>
            <a:ext cx="2276856" cy="236220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4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4572000" y="1885950"/>
            <a:ext cx="2276856" cy="2362200"/>
          </a:xfrm>
        </p:spPr>
        <p:txBody>
          <a:bodyPr/>
          <a:lstStyle/>
          <a:p>
            <a:endParaRPr lang="en-JM"/>
          </a:p>
        </p:txBody>
      </p:sp>
      <p:sp>
        <p:nvSpPr>
          <p:cNvPr id="5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858000" y="1885950"/>
            <a:ext cx="2286000" cy="2362200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881960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56"/>
          </p:nvPr>
        </p:nvSpPr>
        <p:spPr>
          <a:xfrm>
            <a:off x="533400" y="17335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57"/>
          </p:nvPr>
        </p:nvSpPr>
        <p:spPr>
          <a:xfrm>
            <a:off x="2760662" y="17335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58"/>
          </p:nvPr>
        </p:nvSpPr>
        <p:spPr>
          <a:xfrm>
            <a:off x="533400" y="30289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59"/>
          </p:nvPr>
        </p:nvSpPr>
        <p:spPr>
          <a:xfrm>
            <a:off x="2760662" y="30289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60513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93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495300"/>
            <a:ext cx="3810000" cy="857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>
                <a:solidFill>
                  <a:srgbClr val="136DE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029200" y="2046269"/>
            <a:ext cx="3505200" cy="990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5791200" y="3189272"/>
            <a:ext cx="2438400" cy="3079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5791200" y="3714751"/>
            <a:ext cx="2438400" cy="4651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029200" y="1809753"/>
            <a:ext cx="3505200" cy="3571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9144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3716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18288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29200" y="514350"/>
            <a:ext cx="38100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181602" y="1276350"/>
            <a:ext cx="287999" cy="0"/>
          </a:xfrm>
          <a:prstGeom prst="line">
            <a:avLst/>
          </a:prstGeom>
          <a:ln w="19050" cap="rnd" cmpd="sng">
            <a:solidFill>
              <a:srgbClr val="136D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023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457200" y="1581151"/>
            <a:ext cx="2671762" cy="300672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3733800" y="204628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6407150" y="2038350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3736975" y="363392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/>
          </p:nvPr>
        </p:nvSpPr>
        <p:spPr>
          <a:xfrm>
            <a:off x="6410325" y="3625990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114800" y="1746109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6781800" y="1746109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4114800" y="3330436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6781800" y="3330436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>
                <a:solidFill>
                  <a:srgbClr val="136DEE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5143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>
                <a:solidFill>
                  <a:srgbClr val="404040"/>
                </a:solidFill>
                <a:latin typeface="Source Sans Pro Light"/>
                <a:ea typeface="Source Sans Pro Light"/>
                <a:cs typeface="Source Sans Pro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8817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D5DCF-9F36-4B27-A4B9-10172540DB4D}" type="datetimeFigureOut">
              <a:rPr lang="en-US" smtClean="0"/>
              <a:pPr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7C515-5F59-4D4F-B578-2CDD52E781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.jpeg"/><Relationship Id="rId6" Type="http://schemas.openxmlformats.org/officeDocument/2006/relationships/image" Target="../media/image1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6.jpeg"/><Relationship Id="rId6" Type="http://schemas.openxmlformats.org/officeDocument/2006/relationships/image" Target="../media/image19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6.jpeg"/><Relationship Id="rId6" Type="http://schemas.openxmlformats.org/officeDocument/2006/relationships/image" Target="../media/image24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4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visionoptics.com" TargetMode="External"/><Relationship Id="rId4" Type="http://schemas.openxmlformats.org/officeDocument/2006/relationships/hyperlink" Target="mailto:Hmilton@evisionoptics.com" TargetMode="External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.jpeg"/><Relationship Id="rId6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81150"/>
            <a:ext cx="6781800" cy="1102519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Developments in Electroactive Lens Technology for Vision Correction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2724150"/>
            <a:ext cx="3581400" cy="971550"/>
          </a:xfrm>
        </p:spPr>
        <p:txBody>
          <a:bodyPr>
            <a:noAutofit/>
          </a:bodyPr>
          <a:lstStyle/>
          <a:p>
            <a:pPr algn="l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Harry Milton, Anthony Van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Heugten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eVision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Smart Optics</a:t>
            </a:r>
          </a:p>
        </p:txBody>
      </p:sp>
      <p:pic>
        <p:nvPicPr>
          <p:cNvPr id="14344" name="Picture 8" descr="http://www.nsf.gov/news/mmg/media/images/PF2363_odl101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1997043" cy="5143500"/>
          </a:xfrm>
          <a:prstGeom prst="rect">
            <a:avLst/>
          </a:prstGeom>
          <a:noFill/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4724400" y="4324350"/>
            <a:ext cx="4343400" cy="742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Display Week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May 16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th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, 2019</a:t>
            </a:r>
          </a:p>
        </p:txBody>
      </p:sp>
      <p:pic>
        <p:nvPicPr>
          <p:cNvPr id="14347" name="Picture 11" descr="SID+Adds+Color+Lumens+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78648"/>
            <a:ext cx="1524000" cy="775282"/>
          </a:xfrm>
          <a:prstGeom prst="rect">
            <a:avLst/>
          </a:prstGeom>
          <a:noFill/>
        </p:spPr>
      </p:pic>
      <p:pic>
        <p:nvPicPr>
          <p:cNvPr id="1026" name="Picture 2" descr="eVision">
            <a:extLst>
              <a:ext uri="{FF2B5EF4-FFF2-40B4-BE49-F238E27FC236}">
                <a16:creationId xmlns:a16="http://schemas.microsoft.com/office/drawing/2014/main" xmlns="" id="{9DB9A046-8FCF-466D-9F49-B74F26FA1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08152"/>
            <a:ext cx="2743200" cy="123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Contact Lens in Action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063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9: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Contact Lens in Action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act lens switching video">
            <a:hlinkClick r:id="" action="ppaction://media"/>
            <a:extLst>
              <a:ext uri="{FF2B5EF4-FFF2-40B4-BE49-F238E27FC236}">
                <a16:creationId xmlns:a16="http://schemas.microsoft.com/office/drawing/2014/main" xmlns="" id="{6FAAB0CC-88BB-4C4E-B06C-64AD6C125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475" y="1265914"/>
            <a:ext cx="6384925" cy="3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7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Contact Lens: Summary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213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10: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Contact Lens: Summary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FD81C5B0-B55A-4B37-8265-13B60500A3A6}"/>
              </a:ext>
            </a:extLst>
          </p:cNvPr>
          <p:cNvSpPr txBox="1">
            <a:spLocks/>
          </p:cNvSpPr>
          <p:nvPr/>
        </p:nvSpPr>
        <p:spPr>
          <a:xfrm>
            <a:off x="342900" y="1123950"/>
            <a:ext cx="8458200" cy="3733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Four optical power states, for example: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0.00 D when unpowered for distance vision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+1.00 D for intermediate vision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+2.00 D for near-intermediate vision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+3.00 D for near vision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Other combinations or more if needed</a:t>
            </a:r>
          </a:p>
          <a:p>
            <a:pPr lvl="1">
              <a:spcBef>
                <a:spcPct val="20000"/>
              </a:spcBef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Switching Speed: 50 </a:t>
            </a:r>
            <a:r>
              <a:rPr lang="en-GB" sz="1600" b="1" dirty="0" err="1">
                <a:solidFill>
                  <a:srgbClr val="0070C0"/>
                </a:solidFill>
              </a:rPr>
              <a:t>ms</a:t>
            </a:r>
            <a:endParaRPr lang="en-GB" sz="1600" b="1" dirty="0">
              <a:solidFill>
                <a:srgbClr val="0070C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600" b="1" dirty="0">
              <a:solidFill>
                <a:srgbClr val="0070C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Electrical power consumption: &lt;2 </a:t>
            </a:r>
            <a:r>
              <a:rPr lang="el-GR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μ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W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Able to be controlled via Bluetooth and remote control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Cell phone and smart watch control developed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Electronics under development for self contained unit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6627B6-EAAB-45C0-A7A4-CBC43C107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494" y="1625299"/>
            <a:ext cx="3180616" cy="21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20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Liquid Crystal Spectacle Lenses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42900" y="1123950"/>
            <a:ext cx="8458200" cy="3200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Two primary approaches: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668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11: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Liquid Crystal Spectacle Lenses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DB3CC376-1B41-43B6-90D6-B33C0F2B4FA8}"/>
              </a:ext>
            </a:extLst>
          </p:cNvPr>
          <p:cNvSpPr txBox="1">
            <a:spLocks/>
          </p:cNvSpPr>
          <p:nvPr/>
        </p:nvSpPr>
        <p:spPr>
          <a:xfrm>
            <a:off x="342900" y="1657350"/>
            <a:ext cx="4076700" cy="381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Surface Relief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Similar technique to contact lens device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 be indexed matched to other liquid crystal modes such as chiral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nematic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xmlns="" id="{0B089783-DDD5-43BC-AD19-759ED74CC9DE}"/>
              </a:ext>
            </a:extLst>
          </p:cNvPr>
          <p:cNvSpPr txBox="1">
            <a:spLocks/>
          </p:cNvSpPr>
          <p:nvPr/>
        </p:nvSpPr>
        <p:spPr>
          <a:xfrm>
            <a:off x="4419600" y="1657350"/>
            <a:ext cx="4038600" cy="381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Electrode Based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Uses flat substrates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Photolithography used to develop electronic components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Concentric ring electrodes are powered to product a gradient index optical device</a:t>
            </a:r>
          </a:p>
        </p:txBody>
      </p:sp>
      <p:pic>
        <p:nvPicPr>
          <p:cNvPr id="9" name="Picture 8" descr="A picture containing person, man, camera, indoor&#10;&#10;Description automatically generated">
            <a:extLst>
              <a:ext uri="{FF2B5EF4-FFF2-40B4-BE49-F238E27FC236}">
                <a16:creationId xmlns:a16="http://schemas.microsoft.com/office/drawing/2014/main" xmlns="" id="{0FF5E381-B583-447E-9F8D-2347B0774F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19430"/>
          <a:stretch/>
        </p:blipFill>
        <p:spPr>
          <a:xfrm>
            <a:off x="5791200" y="3257550"/>
            <a:ext cx="1753926" cy="1753926"/>
          </a:xfrm>
          <a:prstGeom prst="rect">
            <a:avLst/>
          </a:prstGeom>
        </p:spPr>
      </p:pic>
      <p:pic>
        <p:nvPicPr>
          <p:cNvPr id="3" name="Picture 2" descr="A picture containing indoor, wall, person, man&#10;&#10;Description automatically generated">
            <a:extLst>
              <a:ext uri="{FF2B5EF4-FFF2-40B4-BE49-F238E27FC236}">
                <a16:creationId xmlns:a16="http://schemas.microsoft.com/office/drawing/2014/main" xmlns="" id="{EC638B70-2314-4CD9-8817-04C24059E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20988" r="45970" b="27654"/>
          <a:stretch/>
        </p:blipFill>
        <p:spPr>
          <a:xfrm rot="5400000">
            <a:off x="1412825" y="3028950"/>
            <a:ext cx="220980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71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Surface Relief Spectacle Lenses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686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12: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Surface Relief Spectacle Lenses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BDCE1B3D-E0A7-462D-B86C-8D8B04D5605E}"/>
              </a:ext>
            </a:extLst>
          </p:cNvPr>
          <p:cNvSpPr txBox="1">
            <a:spLocks/>
          </p:cNvSpPr>
          <p:nvPr/>
        </p:nvSpPr>
        <p:spPr>
          <a:xfrm>
            <a:off x="342900" y="1123950"/>
            <a:ext cx="8458200" cy="3733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Single liquid crystal layer used with a diffractive structure 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Short pitch chiral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nematic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used 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Average liquid crystal refractive index observed – polarization insensitive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Electrical switching reduces refractive index and induces optical power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GB" sz="12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generation product able to provide additional +0.75 D when activated 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Optical zone is approximately 2 cm by 1 cm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Next generation device to have higher power and larger optical zone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Currently used in </a:t>
            </a:r>
            <a:r>
              <a:rPr lang="en-US" sz="1600" b="1" dirty="0" err="1">
                <a:solidFill>
                  <a:srgbClr val="0070C0"/>
                </a:solidFill>
              </a:rPr>
              <a:t>TouchFocus</a:t>
            </a:r>
            <a:r>
              <a:rPr lang="en-US" sz="1600" b="1" dirty="0">
                <a:solidFill>
                  <a:srgbClr val="0070C0"/>
                </a:solidFill>
              </a:rPr>
              <a:t>™ spectacle lenses 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https://www.evisionoptics.com/wp-content/uploads/2018/11/Touchfocus.jpg">
            <a:extLst>
              <a:ext uri="{FF2B5EF4-FFF2-40B4-BE49-F238E27FC236}">
                <a16:creationId xmlns:a16="http://schemas.microsoft.com/office/drawing/2014/main" xmlns="" id="{F96B9B0C-1CE1-40ED-95BC-00ACA76F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00" y="3269590"/>
            <a:ext cx="5861400" cy="203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131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Spectacle Lens in Action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253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13: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Spectacle Lens in Action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9C67F3-03B1-424D-AD84-C35010D9C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86698"/>
            <a:ext cx="3962400" cy="31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Spectacle Lens in Action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253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14: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Spectacle Lens in Action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 thru mitsui glasses">
            <a:hlinkClick r:id="" action="ppaction://media"/>
            <a:extLst>
              <a:ext uri="{FF2B5EF4-FFF2-40B4-BE49-F238E27FC236}">
                <a16:creationId xmlns:a16="http://schemas.microsoft.com/office/drawing/2014/main" xmlns="" id="{D65FBD86-FA4F-4D6D-8B12-FC4FEAC3D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7424" y="1608900"/>
            <a:ext cx="582915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1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Electrode Based Spectacle Lenses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8412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15: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Electrode Based Spectacle Lenses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BDCE1B3D-E0A7-462D-B86C-8D8B04D5605E}"/>
              </a:ext>
            </a:extLst>
          </p:cNvPr>
          <p:cNvSpPr txBox="1">
            <a:spLocks/>
          </p:cNvSpPr>
          <p:nvPr/>
        </p:nvSpPr>
        <p:spPr>
          <a:xfrm>
            <a:off x="342900" y="1123950"/>
            <a:ext cx="8458200" cy="2133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Currently in development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Two primary modes of operation +1.00 D and +2.50 D with tuneable focus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Uses photolithography to form electrode structure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Individual electrodes used to form a GRIN lens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increase optical power phase resets are used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minimize the amount of connections required ITO connections are used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dirty="0">
              <a:solidFill>
                <a:srgbClr val="0070C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30 mm lenses able to be fabricated 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1" descr="http://evisionoptics.com/wp-content/uploads/2018/03/Circular-Electrode-1.jpg">
            <a:extLst>
              <a:ext uri="{FF2B5EF4-FFF2-40B4-BE49-F238E27FC236}">
                <a16:creationId xmlns:a16="http://schemas.microsoft.com/office/drawing/2014/main" xmlns="" id="{EBA48D31-074F-43B4-943A-16E9BEC9D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8"/>
          <a:stretch>
            <a:fillRect/>
          </a:stretch>
        </p:blipFill>
        <p:spPr bwMode="auto">
          <a:xfrm>
            <a:off x="3634049" y="3430787"/>
            <a:ext cx="30702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>
            <a:extLst>
              <a:ext uri="{FF2B5EF4-FFF2-40B4-BE49-F238E27FC236}">
                <a16:creationId xmlns:a16="http://schemas.microsoft.com/office/drawing/2014/main" xmlns="" id="{0915D14D-B229-4FB8-A50F-D921B6FBE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31335"/>
            <a:ext cx="3100649" cy="17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person, man, camera, indoor&#10;&#10;Description automatically generated">
            <a:extLst>
              <a:ext uri="{FF2B5EF4-FFF2-40B4-BE49-F238E27FC236}">
                <a16:creationId xmlns:a16="http://schemas.microsoft.com/office/drawing/2014/main" xmlns="" id="{D000CC99-52EC-4333-AA1E-0E8F1F4DB9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19430"/>
          <a:stretch/>
        </p:blipFill>
        <p:spPr>
          <a:xfrm>
            <a:off x="6704274" y="3421524"/>
            <a:ext cx="1753926" cy="17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37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Vision Correction in Space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378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16: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Vision Correction in Space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155A6701-5EE2-4F54-BF18-0E7CCCEA4BC1}"/>
              </a:ext>
            </a:extLst>
          </p:cNvPr>
          <p:cNvSpPr txBox="1">
            <a:spLocks/>
          </p:cNvSpPr>
          <p:nvPr/>
        </p:nvSpPr>
        <p:spPr>
          <a:xfrm>
            <a:off x="381000" y="1123950"/>
            <a:ext cx="7010400" cy="3733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Visual impairment from intracranial pressure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First discovered when astronaut in the International Space Station saw Earth less clearly 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Vision improved with reading glasses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Shift in vision towards farsightedness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Unpredictable during course of mission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of the biggest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challenges for the NASA Mission to Mars project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Spaceship engineering is only half the problem</a:t>
            </a:r>
            <a:r>
              <a:rPr kumimoji="0" lang="en-GB" sz="12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humans aren’t built for space travel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Two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potential show-stoppers for prolonged travel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Radiation</a:t>
            </a:r>
            <a:r>
              <a:rPr kumimoji="0" lang="en-GB" sz="12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exposure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b="1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Vision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impairment from intracranial pressure (VIIP)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Current studies are only 6 months – Mars mission is 2-3 years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What is the cause of this vision deterioration?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nasa logo.jpg">
            <a:extLst>
              <a:ext uri="{FF2B5EF4-FFF2-40B4-BE49-F238E27FC236}">
                <a16:creationId xmlns:a16="http://schemas.microsoft.com/office/drawing/2014/main" xmlns="" id="{E23BDE8A-6312-42DE-A5C5-082937A721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4580" y="1200149"/>
            <a:ext cx="1374620" cy="1166813"/>
          </a:xfrm>
          <a:prstGeom prst="rect">
            <a:avLst/>
          </a:prstGeom>
        </p:spPr>
      </p:pic>
      <p:pic>
        <p:nvPicPr>
          <p:cNvPr id="12" name="Picture 11" descr="nsbri logo.jpg">
            <a:extLst>
              <a:ext uri="{FF2B5EF4-FFF2-40B4-BE49-F238E27FC236}">
                <a16:creationId xmlns:a16="http://schemas.microsoft.com/office/drawing/2014/main" xmlns="" id="{3B0C3433-506D-4D5C-9425-5DE68E38EB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3800" y="2800350"/>
            <a:ext cx="1219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9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Vision Correction in Space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378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17: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Vision Correction in Space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ye globe deform.wmv">
            <a:hlinkClick r:id="" action="ppaction://media"/>
            <a:extLst>
              <a:ext uri="{FF2B5EF4-FFF2-40B4-BE49-F238E27FC236}">
                <a16:creationId xmlns:a16="http://schemas.microsoft.com/office/drawing/2014/main" xmlns="" id="{E71246A9-0ED3-4213-90B7-0E8B3B8CA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40656" y="1185501"/>
            <a:ext cx="6255544" cy="35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1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Vision Correction in Space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378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18: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Vision Correction in Space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155A6701-5EE2-4F54-BF18-0E7CCCEA4BC1}"/>
              </a:ext>
            </a:extLst>
          </p:cNvPr>
          <p:cNvSpPr txBox="1">
            <a:spLocks/>
          </p:cNvSpPr>
          <p:nvPr/>
        </p:nvSpPr>
        <p:spPr>
          <a:xfrm>
            <a:off x="381000" y="1123950"/>
            <a:ext cx="7010400" cy="3733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Best case is to prevent this from happening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Back-up plans are in effect to correct vision loss from VIIP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200" b="1" dirty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Back up plan is adjustable spectacles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Liquid crystal technology is capable of correcting multiple hyperopic shifts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Only a single optic is required, with the lens being able to be programmed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inspace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eVision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Smart Optics is currently working on this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eye test 3.png">
            <a:extLst>
              <a:ext uri="{FF2B5EF4-FFF2-40B4-BE49-F238E27FC236}">
                <a16:creationId xmlns:a16="http://schemas.microsoft.com/office/drawing/2014/main" xmlns="" id="{C5DBFB24-C332-4BA1-A1A6-08C0A183AC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028950"/>
            <a:ext cx="2971800" cy="1828801"/>
          </a:xfrm>
          <a:prstGeom prst="rect">
            <a:avLst/>
          </a:prstGeom>
        </p:spPr>
      </p:pic>
      <p:pic>
        <p:nvPicPr>
          <p:cNvPr id="7" name="Picture 6" descr="eye test 2.png">
            <a:extLst>
              <a:ext uri="{FF2B5EF4-FFF2-40B4-BE49-F238E27FC236}">
                <a16:creationId xmlns:a16="http://schemas.microsoft.com/office/drawing/2014/main" xmlns="" id="{33132B49-7C5C-496B-BE8A-098FA20FB4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943600" y="3028951"/>
            <a:ext cx="3200400" cy="1828800"/>
          </a:xfrm>
          <a:prstGeom prst="rect">
            <a:avLst/>
          </a:prstGeom>
        </p:spPr>
      </p:pic>
      <p:pic>
        <p:nvPicPr>
          <p:cNvPr id="9" name="Picture 8" descr="eye test 1.png">
            <a:extLst>
              <a:ext uri="{FF2B5EF4-FFF2-40B4-BE49-F238E27FC236}">
                <a16:creationId xmlns:a16="http://schemas.microsoft.com/office/drawing/2014/main" xmlns="" id="{6B6286C6-E0D0-47C7-A449-A4C6025CD5D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971800" y="3028951"/>
            <a:ext cx="2971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9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Introduction to Liquid Crystal Lenses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81000" y="1123950"/>
            <a:ext cx="8458200" cy="3200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Liquid crystal lenses are designed to change their focal length electronically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Can be turned on and off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Able to be switched between focal lengths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Why is this useful?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Imaging applications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2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Augmented reality applications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Vision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correction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Electronic vision correction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Especially useful to correct presbyopia</a:t>
            </a:r>
          </a:p>
        </p:txBody>
      </p:sp>
      <p:pic>
        <p:nvPicPr>
          <p:cNvPr id="14" name="watch demo with captions 1,17,1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848225" y="2495550"/>
            <a:ext cx="4067175" cy="2286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86200" y="4781550"/>
            <a:ext cx="403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spcBef>
                <a:spcPct val="20000"/>
              </a:spcBef>
              <a:defRPr/>
            </a:pPr>
            <a:r>
              <a:rPr lang="en-GB" sz="1050" dirty="0">
                <a:solidFill>
                  <a:srgbClr val="595959"/>
                </a:solidFill>
              </a:rPr>
              <a:t>Video taken using </a:t>
            </a:r>
            <a:r>
              <a:rPr lang="en-GB" sz="1050" dirty="0" err="1">
                <a:solidFill>
                  <a:srgbClr val="595959"/>
                </a:solidFill>
              </a:rPr>
              <a:t>eVision</a:t>
            </a:r>
            <a:r>
              <a:rPr lang="en-GB" sz="1050" dirty="0">
                <a:solidFill>
                  <a:srgbClr val="595959"/>
                </a:solidFill>
              </a:rPr>
              <a:t> liquid crystal lens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933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Introduction to Liquid Crystal Lenses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3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718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Summary and Conclusions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394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19: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Summary and Conclusions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155A6701-5EE2-4F54-BF18-0E7CCCEA4BC1}"/>
              </a:ext>
            </a:extLst>
          </p:cNvPr>
          <p:cNvSpPr txBox="1">
            <a:spLocks/>
          </p:cNvSpPr>
          <p:nvPr/>
        </p:nvSpPr>
        <p:spPr>
          <a:xfrm>
            <a:off x="381000" y="1123950"/>
            <a:ext cx="7010400" cy="3733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Liquid Crystal Lenses demonstrated solution for Presbyopia correction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dirty="0">
              <a:solidFill>
                <a:srgbClr val="0070C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Contact Lens Form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 quality optical devices formed using diffractive surface relief structure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Photoalignment improves optical performance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 to +3.00 of optical power demonstrated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Tunability also demonstrated for intermediate vision correction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dirty="0">
              <a:solidFill>
                <a:srgbClr val="0070C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Spectacle Lens Form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Bifocal spectacle lenses already commercialized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Larger scale tunable lenses under development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 mm lenses able to be fabricated using electrode based structures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 to +2.50 D of tunable focus shown in large scale lenses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200" b="1" dirty="0">
              <a:solidFill>
                <a:srgbClr val="0070C0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EADA5C-A024-4D68-87F7-A844204AB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713" y="1548757"/>
            <a:ext cx="2378887" cy="160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5ED383-9E6D-4CBD-B398-DFFF44141E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18" y="3409950"/>
            <a:ext cx="2927581" cy="167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81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718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Thank you for Listening!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114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20: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Finish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155A6701-5EE2-4F54-BF18-0E7CCCEA4BC1}"/>
              </a:ext>
            </a:extLst>
          </p:cNvPr>
          <p:cNvSpPr txBox="1">
            <a:spLocks/>
          </p:cNvSpPr>
          <p:nvPr/>
        </p:nvSpPr>
        <p:spPr>
          <a:xfrm>
            <a:off x="381000" y="1123950"/>
            <a:ext cx="8305800" cy="3733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Contact Information: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Info@evisionoptics.com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Hmilton@evisionoptics.com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200" dirty="0">
              <a:solidFill>
                <a:srgbClr val="0070C0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200" dirty="0">
              <a:solidFill>
                <a:srgbClr val="0070C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Website: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www.evisionoptics.com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600" b="1" dirty="0">
              <a:solidFill>
                <a:srgbClr val="0070C0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</a:rPr>
              <a:t>Location: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1144 Tallevast Road, Sarasota, Florida, 34243, USA</a:t>
            </a: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595959"/>
              </a:solidFill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DAC7CC-9A28-4A3A-B7DF-D9DBEAA68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52" y="1276350"/>
            <a:ext cx="422394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83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Introduction to Presbyopia Corrections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42900" y="1123950"/>
            <a:ext cx="8458200" cy="3200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Presbyopia is the age related deterioration of the eye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Reduction of flexibility in the crystalline lens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Natural part of the aging process and affects 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people over the age of 55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6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Current state of correction</a:t>
            </a: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Most common correction is the use of reading glasses</a:t>
            </a: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Correction is particular problematic for contact lens wearers. 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200" dirty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Liquid crystal lenses show great potential for correcting presbyopia</a:t>
            </a: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Able to provide additional focal power when required</a:t>
            </a:r>
          </a:p>
          <a:p>
            <a:pPr marL="685800" lvl="1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Analogous to putting on and removing a pair of reading glasses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30916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2: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Introduction to Presbyopia Corrections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harford.edu/faculty/wrappazzo/bio203/laboratory/Eye_Marieb_Unlabelled.jpg">
            <a:extLst>
              <a:ext uri="{FF2B5EF4-FFF2-40B4-BE49-F238E27FC236}">
                <a16:creationId xmlns:a16="http://schemas.microsoft.com/office/drawing/2014/main" xmlns="" id="{E199333E-7F4F-419E-99EE-E8E20AB43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"/>
          <a:stretch/>
        </p:blipFill>
        <p:spPr bwMode="auto">
          <a:xfrm>
            <a:off x="6484800" y="2597100"/>
            <a:ext cx="2638800" cy="19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14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Vision Correction using Liquid Crystal Lenses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42900" y="1581150"/>
            <a:ext cx="4076700" cy="381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Contact Lenses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Required to be thin 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(&lt;300 micron)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Able to be placed on the eye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Compatible with existing contact lenses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3432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3: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Vision Correction using Liquid Crystal Lenses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BDE5B031-E3B3-4F0C-A9F6-52B23B1F3533}"/>
              </a:ext>
            </a:extLst>
          </p:cNvPr>
          <p:cNvSpPr txBox="1">
            <a:spLocks/>
          </p:cNvSpPr>
          <p:nvPr/>
        </p:nvSpPr>
        <p:spPr>
          <a:xfrm>
            <a:off x="4419600" y="1581150"/>
            <a:ext cx="4038600" cy="381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Spectacle Lenses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Need to have large optical area 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(25 mm upwards)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Off axis performance important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Able to be mounted into spectacle frames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512AA8A5-422F-4E04-89D4-7271E33C0C12}"/>
              </a:ext>
            </a:extLst>
          </p:cNvPr>
          <p:cNvSpPr txBox="1">
            <a:spLocks/>
          </p:cNvSpPr>
          <p:nvPr/>
        </p:nvSpPr>
        <p:spPr>
          <a:xfrm>
            <a:off x="342900" y="1094400"/>
            <a:ext cx="8458200" cy="4867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Unique challenges when working with spectacle lenses and contact lenses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C3CC0885-C2D6-4640-9D9D-C82FDD67728E}"/>
              </a:ext>
            </a:extLst>
          </p:cNvPr>
          <p:cNvSpPr txBox="1">
            <a:spLocks/>
          </p:cNvSpPr>
          <p:nvPr/>
        </p:nvSpPr>
        <p:spPr>
          <a:xfrm>
            <a:off x="2438400" y="3333750"/>
            <a:ext cx="6362700" cy="1600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Requirements for both devices: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Need to provide up to +3.00 D when activated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Optically inactive when turned off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Low voltage and power consumption</a:t>
            </a:r>
          </a:p>
        </p:txBody>
      </p:sp>
    </p:spTree>
    <p:extLst>
      <p:ext uri="{BB962C8B-B14F-4D97-AF65-F5344CB8AC3E}">
        <p14:creationId xmlns:p14="http://schemas.microsoft.com/office/powerpoint/2010/main" val="55962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Liquid Crystal Contact Lenses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42900" y="1123950"/>
            <a:ext cx="8458200" cy="3200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 err="1">
                <a:solidFill>
                  <a:srgbClr val="0070C0"/>
                </a:solidFill>
              </a:rPr>
              <a:t>eVision</a:t>
            </a:r>
            <a:r>
              <a:rPr lang="en-GB" sz="1600" b="1" dirty="0">
                <a:solidFill>
                  <a:srgbClr val="0070C0"/>
                </a:solidFill>
              </a:rPr>
              <a:t> liquid crystal contact lens utilizes diffractive optical design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Surface relief structure fabricated on polymer substrates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Liquid crystal index matched with substrate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 mm optical zone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Lens has dimensions and curvature appropriate for contact lens use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Fabricated using ophthalmic materials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Radius of curvature to match the eye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Lens design has appropriate thickness for contact lens use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Lens prototype approximately 150 microns in thickness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Electro-optical layers provide electric potential to liquid crystal layer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477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4: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Liquid Crystal Contact Lenses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B7D9C1-0FB4-498E-9806-E04640B9E1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11320" r="15965" b="21962"/>
          <a:stretch/>
        </p:blipFill>
        <p:spPr>
          <a:xfrm>
            <a:off x="5715000" y="2840094"/>
            <a:ext cx="3429000" cy="2303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106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Optimizing Contact Lens Optics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42900" y="1123950"/>
            <a:ext cx="8458200" cy="3200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When using single point diamond turning – size matters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Small diamond point is required to produce high quality diffractive structure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Used for </a:t>
            </a:r>
            <a:r>
              <a:rPr lang="en-GB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molds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prototyping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However, small diamond points impact surface quality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Hybrid approach implemented to give the best of both worlds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600" b="1" dirty="0">
                <a:solidFill>
                  <a:srgbClr val="0070C0"/>
                </a:solidFill>
              </a:rPr>
              <a:t>VAN Photoalignment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Buffing process is problematic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Many issues solved by use of photoalignment in contact lens device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Exposure to polarizer UV light induces pretilt angle and ensures unidirectional switching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Significant increase in optical quality when switching to VAN photoalignment 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6149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5: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Optimizing Contact Lens Optics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7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VAN Photoalignment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977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6: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VAN Photoalignment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4">
            <a:extLst>
              <a:ext uri="{FF2B5EF4-FFF2-40B4-BE49-F238E27FC236}">
                <a16:creationId xmlns:a16="http://schemas.microsoft.com/office/drawing/2014/main" xmlns="" id="{F0B3A45A-D4E8-4A0E-B5C2-C3FA25AAD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r="12807"/>
          <a:stretch/>
        </p:blipFill>
        <p:spPr bwMode="auto">
          <a:xfrm>
            <a:off x="4738354" y="1657350"/>
            <a:ext cx="327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xmlns="" id="{3C813BB4-76F2-4816-8B8F-5793EC102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5264"/>
          <a:stretch/>
        </p:blipFill>
        <p:spPr>
          <a:xfrm>
            <a:off x="1129046" y="1657350"/>
            <a:ext cx="2971801" cy="251008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A04D71D9-5C0C-4183-A2F3-70DA53D1CBE8}"/>
              </a:ext>
            </a:extLst>
          </p:cNvPr>
          <p:cNvSpPr txBox="1">
            <a:spLocks/>
          </p:cNvSpPr>
          <p:nvPr/>
        </p:nvSpPr>
        <p:spPr>
          <a:xfrm>
            <a:off x="342900" y="1123950"/>
            <a:ext cx="8458200" cy="3200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GB" sz="1600" b="1" dirty="0">
                <a:solidFill>
                  <a:srgbClr val="0070C0"/>
                </a:solidFill>
              </a:rPr>
              <a:t>		Off State				On State</a:t>
            </a: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96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Contact Lens in Action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063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7: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Contact Lens in Action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9DA3D8-FEBE-441A-A59D-8756A0935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64" y="1200150"/>
            <a:ext cx="4164072" cy="34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9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Contact Lens in Action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063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a typeface="Source Sans Pro Light"/>
                <a:cs typeface="Source Sans Pro Light"/>
              </a:rPr>
              <a:t>Slide 8: </a:t>
            </a:r>
            <a:r>
              <a:rPr lang="en-US" sz="1200" dirty="0">
                <a:solidFill>
                  <a:srgbClr val="595959"/>
                </a:solidFill>
                <a:ea typeface="Source Sans Pro Light"/>
                <a:cs typeface="Source Sans Pro Light"/>
              </a:rPr>
              <a:t>Contact Lens in Action</a:t>
            </a:r>
          </a:p>
        </p:txBody>
      </p:sp>
      <p:pic>
        <p:nvPicPr>
          <p:cNvPr id="8" name="Picture 2" descr="eVision">
            <a:extLst>
              <a:ext uri="{FF2B5EF4-FFF2-40B4-BE49-F238E27FC236}">
                <a16:creationId xmlns:a16="http://schemas.microsoft.com/office/drawing/2014/main" xmlns="" id="{85B967A0-F589-45A0-89DD-6F469DE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002"/>
            <a:ext cx="1371600" cy="6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locks thru contact lens">
            <a:hlinkClick r:id="" action="ppaction://media"/>
            <a:extLst>
              <a:ext uri="{FF2B5EF4-FFF2-40B4-BE49-F238E27FC236}">
                <a16:creationId xmlns:a16="http://schemas.microsoft.com/office/drawing/2014/main" xmlns="" id="{BEF5B360-691D-4D8D-9269-897DD5444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300" y="1352550"/>
            <a:ext cx="6629400" cy="372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10588</TotalTime>
  <Words>1134</Words>
  <Application>Microsoft Macintosh PowerPoint</Application>
  <PresentationFormat>On-screen Show (16:9)</PresentationFormat>
  <Paragraphs>222</Paragraphs>
  <Slides>21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Mission Gothic Regular</vt:lpstr>
      <vt:lpstr>Open Sans</vt:lpstr>
      <vt:lpstr>Source Sans Pro Light</vt:lpstr>
      <vt:lpstr>Arial</vt:lpstr>
      <vt:lpstr>Office Theme</vt:lpstr>
      <vt:lpstr>Developments in Electroactive Lens Technology for Vision Correction</vt:lpstr>
      <vt:lpstr>Introduction to Liquid Crystal Lenses</vt:lpstr>
      <vt:lpstr>Introduction to Presbyopia Corrections</vt:lpstr>
      <vt:lpstr>Vision Correction using Liquid Crystal Lenses</vt:lpstr>
      <vt:lpstr>Liquid Crystal Contact Lenses</vt:lpstr>
      <vt:lpstr>Optimizing Contact Lens Optics</vt:lpstr>
      <vt:lpstr>VAN Photoalignment</vt:lpstr>
      <vt:lpstr>Contact Lens in Action</vt:lpstr>
      <vt:lpstr>Contact Lens in Action</vt:lpstr>
      <vt:lpstr>Contact Lens in Action</vt:lpstr>
      <vt:lpstr>Contact Lens: Summary</vt:lpstr>
      <vt:lpstr>Liquid Crystal Spectacle Lenses</vt:lpstr>
      <vt:lpstr>Surface Relief Spectacle Lenses</vt:lpstr>
      <vt:lpstr>Spectacle Lens in Action</vt:lpstr>
      <vt:lpstr>Spectacle Lens in Action</vt:lpstr>
      <vt:lpstr>Electrode Based Spectacle Lenses</vt:lpstr>
      <vt:lpstr>Vision Correction in Space</vt:lpstr>
      <vt:lpstr>Vision Correction in Space</vt:lpstr>
      <vt:lpstr>Vision Correction in Space</vt:lpstr>
      <vt:lpstr>Summary and Conclusions</vt:lpstr>
      <vt:lpstr>Thank you for Listening!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Liquid Crystal Lenses and Applications</dc:title>
  <dc:creator>Harry Milton</dc:creator>
  <cp:lastModifiedBy>Microsoft Office User</cp:lastModifiedBy>
  <cp:revision>133</cp:revision>
  <dcterms:created xsi:type="dcterms:W3CDTF">2016-04-12T12:40:53Z</dcterms:created>
  <dcterms:modified xsi:type="dcterms:W3CDTF">2019-05-23T15:00:51Z</dcterms:modified>
</cp:coreProperties>
</file>